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6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1709" autoAdjust="0"/>
  </p:normalViewPr>
  <p:slideViewPr>
    <p:cSldViewPr snapToGrid="0">
      <p:cViewPr varScale="1">
        <p:scale>
          <a:sx n="86" d="100"/>
          <a:sy n="86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9541-6DE6-416C-A66A-2EE779397C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D6E7-1700-492D-AF7D-03BCAC446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3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5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2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DD6E7-1700-492D-AF7D-03BCAC446F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6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9E3A-B014-4A47-89CF-D9FAEA0F6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D46C2-C124-4C14-B92D-5C7DA786A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393F-BEFE-47F8-B71D-1B129E68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C7CE-5A46-44FB-899A-CCFA458B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6615-07D7-48A9-BBAD-A34599A1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327A-F468-46ED-B55E-EA954B61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ABAFB-F31B-4952-B867-0A1E5FB43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62C23-025E-4D2F-8A7C-F459A529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F826-5F18-4A15-A6E0-D4A0D51E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50AF7-9880-4AFA-828A-1E0F58A9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298E0-9758-43F3-94DE-2A9BA1C44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2CAF1-8846-4CE8-A23D-49733A69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14EFE-0E34-4CD7-B68B-9C167EE5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F1F49-D28A-49F4-8E5A-3A0074EA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476-77E8-4F06-B8C2-60F88CD3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9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A213-618D-43D9-98AC-1CE02CDC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9D89-C41A-4FD3-9E80-6D542A1E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8A0A-EB5C-4F51-9465-72C931D8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D9AD-64E5-42AF-9ACF-1644F697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C79FD-06FA-4140-88E8-28CCD78F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F08A-D4B4-4153-A5AC-42A06ECB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C5DC-5198-41F6-A711-27094A311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475EE-C914-4890-A28B-5F7F69B4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2BD9-DAD7-4747-BCEB-FE0F0C0D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6618-CC99-4269-A08C-766D1312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47D7-950E-44C5-8F30-55F3C831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85A8F-86B4-406B-9AF0-1CB8657DC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6FE34-C337-452B-AB58-1EC61745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DEF74-7F52-41F9-819C-1C63F6D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0504E-2495-4E2D-9011-2F1A99AB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22D1D-E55B-458C-B0AB-3A762351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96C9-E103-4D15-A778-D51CB63C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BB9EB-24E1-441C-85BB-3CA141A23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D76EE-8CD5-41B0-B001-892859249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8A028-AEF7-4E67-9CC8-638E82B3C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DAE01-4EE4-4B7D-AF4D-EBEBD0727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201AE-6506-4597-9224-4C1BDDE6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0143E-F9F1-43D9-95EE-1E7EF760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D92F9-14BA-4FD4-B670-B8B2BD8D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8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2054-4AD9-4288-B94B-6A2CA5F8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CF86-666B-40A7-9B74-6EC401D7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3849E-46F1-439D-B492-7EEDEFF4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A5949-D503-443F-84B5-98D26E1B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4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6C864-A811-486C-8C09-52285761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32401-112B-4066-9301-0C42630B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FFC20-29F7-46FB-9A39-47CBD6C7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9EB4-DEF5-4164-9CA6-D0A59A33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F4697-6829-48AD-8DCC-C5C5C385B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603B1-9116-4500-8148-618B1A4DC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7DE23-16AD-422E-ACB4-93101773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37A7-0456-48E7-BFE1-BD61F4F7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77A5F-41E8-4E7E-B246-6D336CF7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67FF-079F-4BC3-A2AF-BB289D77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1F3CC-BE20-40C9-814B-3504CD628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48E82-7B83-443B-A588-8C9110E78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E61AD-0589-44D0-8A2E-44180EA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0A9A8-D913-4283-84F3-543C5139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99727-6CCF-4355-8A26-61CE717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7900A-31FF-4362-97DD-3DF0978BE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5A940-DD8D-4505-8E66-3072ADCB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85214-7354-43CA-B476-FD84D7DC8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3E55-6284-48CA-8DEA-793A998CA16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3C998-F4EB-426B-9B10-019EADDED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8676-4EE3-452F-ABED-DEA6EFC08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65FB2-569C-46D3-9811-FAA6A40E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6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4722-CDF5-48EA-BBEA-885C50F02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EECS 475: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7506A-B5E1-4958-BB42-DC97B7F0B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Aya Eid</a:t>
            </a:r>
          </a:p>
        </p:txBody>
      </p:sp>
    </p:spTree>
    <p:extLst>
      <p:ext uri="{BB962C8B-B14F-4D97-AF65-F5344CB8AC3E}">
        <p14:creationId xmlns:p14="http://schemas.microsoft.com/office/powerpoint/2010/main" val="83204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7"/>
    </mc:Choice>
    <mc:Fallback xmlns="">
      <p:transition spd="slow" advTm="100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6DB-E1BB-483C-8B18-AFFEE58F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571625"/>
            <a:ext cx="11065397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2A82-3C78-4071-A42E-E2917023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67" y="571500"/>
            <a:ext cx="5915025" cy="5715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84520-17C5-4D69-87B3-9D7AE66D8D79}"/>
              </a:ext>
            </a:extLst>
          </p:cNvPr>
          <p:cNvCxnSpPr/>
          <p:nvPr/>
        </p:nvCxnSpPr>
        <p:spPr>
          <a:xfrm>
            <a:off x="5984240" y="3429000"/>
            <a:ext cx="0" cy="1163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8BB8E4-B0B1-4621-B379-E5D9555460BC}"/>
              </a:ext>
            </a:extLst>
          </p:cNvPr>
          <p:cNvSpPr txBox="1"/>
          <p:nvPr/>
        </p:nvSpPr>
        <p:spPr>
          <a:xfrm>
            <a:off x="5379128" y="3065463"/>
            <a:ext cx="176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Degree = 8</a:t>
            </a:r>
          </a:p>
        </p:txBody>
      </p:sp>
    </p:spTree>
    <p:extLst>
      <p:ext uri="{BB962C8B-B14F-4D97-AF65-F5344CB8AC3E}">
        <p14:creationId xmlns:p14="http://schemas.microsoft.com/office/powerpoint/2010/main" val="34253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2454003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75A19B-9760-44BC-9858-58DFA6B2D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r="54310" b="54519"/>
          <a:stretch/>
        </p:blipFill>
        <p:spPr bwMode="auto">
          <a:xfrm>
            <a:off x="2597806" y="10161"/>
            <a:ext cx="3263114" cy="33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F2CFB5-6C4E-4477-81AB-E420C4BEB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t="54076" r="54386" b="1479"/>
          <a:stretch/>
        </p:blipFill>
        <p:spPr bwMode="auto">
          <a:xfrm>
            <a:off x="2597528" y="3339455"/>
            <a:ext cx="324307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EDCCA02-F4F8-4B2D-97DE-0473A7BA0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2" b="54519"/>
          <a:stretch/>
        </p:blipFill>
        <p:spPr bwMode="auto">
          <a:xfrm>
            <a:off x="5912350" y="21041"/>
            <a:ext cx="3259218" cy="32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8EAEAFD-E8AB-46BB-8FEA-16E31093D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4" t="54372" r="467" b="1183"/>
          <a:stretch/>
        </p:blipFill>
        <p:spPr bwMode="auto">
          <a:xfrm>
            <a:off x="5903088" y="3339147"/>
            <a:ext cx="323647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04004-F97C-4F37-A0B7-DDA15A4419E1}"/>
              </a:ext>
            </a:extLst>
          </p:cNvPr>
          <p:cNvSpPr txBox="1"/>
          <p:nvPr/>
        </p:nvSpPr>
        <p:spPr>
          <a:xfrm rot="16200000">
            <a:off x="1160305" y="1434324"/>
            <a:ext cx="2221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1249C-F5B4-46FA-AE2B-C50D2C328EE9}"/>
              </a:ext>
            </a:extLst>
          </p:cNvPr>
          <p:cNvSpPr txBox="1"/>
          <p:nvPr/>
        </p:nvSpPr>
        <p:spPr>
          <a:xfrm rot="16200000">
            <a:off x="1424955" y="4723903"/>
            <a:ext cx="1692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Test Image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9BEF79-B49D-442C-B4D9-7A95BFF78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9" t="3451" r="36452" b="94951"/>
          <a:stretch/>
        </p:blipFill>
        <p:spPr bwMode="auto">
          <a:xfrm>
            <a:off x="9384920" y="836742"/>
            <a:ext cx="46604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09A993A-DB71-4525-AF39-40A9D20CC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4" t="16613" r="20246" b="81758"/>
          <a:stretch/>
        </p:blipFill>
        <p:spPr bwMode="auto">
          <a:xfrm>
            <a:off x="9384920" y="1432579"/>
            <a:ext cx="4572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8E5075D-5176-48FD-839B-FADA25C3A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39" t="86154" r="6600" b="12243"/>
          <a:stretch/>
        </p:blipFill>
        <p:spPr bwMode="auto">
          <a:xfrm>
            <a:off x="9365594" y="224471"/>
            <a:ext cx="457199" cy="4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14DB29D-80FB-49A0-AFDE-856AEE9E6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9" t="95403" r="16233" b="2227"/>
          <a:stretch/>
        </p:blipFill>
        <p:spPr bwMode="auto">
          <a:xfrm>
            <a:off x="9393766" y="2028416"/>
            <a:ext cx="457199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5C1612-60D5-4552-B681-F46C512E34B3}"/>
              </a:ext>
            </a:extLst>
          </p:cNvPr>
          <p:cNvSpPr txBox="1"/>
          <p:nvPr/>
        </p:nvSpPr>
        <p:spPr>
          <a:xfrm>
            <a:off x="9942990" y="224471"/>
            <a:ext cx="21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385E9-489D-4838-91DA-DAF7838D708E}"/>
              </a:ext>
            </a:extLst>
          </p:cNvPr>
          <p:cNvSpPr txBox="1"/>
          <p:nvPr/>
        </p:nvSpPr>
        <p:spPr>
          <a:xfrm>
            <a:off x="9942990" y="846902"/>
            <a:ext cx="21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Negative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88FEA-57B3-43D7-9C79-AC2A0D08EEB5}"/>
              </a:ext>
            </a:extLst>
          </p:cNvPr>
          <p:cNvSpPr txBox="1"/>
          <p:nvPr/>
        </p:nvSpPr>
        <p:spPr>
          <a:xfrm>
            <a:off x="9942990" y="1465102"/>
            <a:ext cx="21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Negative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D369D-BE7B-450C-8B57-F537B73DCA3D}"/>
              </a:ext>
            </a:extLst>
          </p:cNvPr>
          <p:cNvSpPr txBox="1"/>
          <p:nvPr/>
        </p:nvSpPr>
        <p:spPr>
          <a:xfrm>
            <a:off x="9942990" y="2048736"/>
            <a:ext cx="21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0895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2454003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1249C-F5B4-46FA-AE2B-C50D2C328EE9}"/>
              </a:ext>
            </a:extLst>
          </p:cNvPr>
          <p:cNvSpPr txBox="1"/>
          <p:nvPr/>
        </p:nvSpPr>
        <p:spPr>
          <a:xfrm>
            <a:off x="4167902" y="1231029"/>
            <a:ext cx="1692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Test Results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AFFF15A-C5D4-4A91-8193-242CDF740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73836"/>
              </p:ext>
            </p:extLst>
          </p:nvPr>
        </p:nvGraphicFramePr>
        <p:xfrm>
          <a:off x="1343123" y="1747520"/>
          <a:ext cx="6407750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54">
                  <a:extLst>
                    <a:ext uri="{9D8B030D-6E8A-4147-A177-3AD203B41FA5}">
                      <a16:colId xmlns:a16="http://schemas.microsoft.com/office/drawing/2014/main" val="794739848"/>
                    </a:ext>
                  </a:extLst>
                </a:gridCol>
                <a:gridCol w="723145">
                  <a:extLst>
                    <a:ext uri="{9D8B030D-6E8A-4147-A177-3AD203B41FA5}">
                      <a16:colId xmlns:a16="http://schemas.microsoft.com/office/drawing/2014/main" val="3438234840"/>
                    </a:ext>
                  </a:extLst>
                </a:gridCol>
                <a:gridCol w="2312761">
                  <a:extLst>
                    <a:ext uri="{9D8B030D-6E8A-4147-A177-3AD203B41FA5}">
                      <a16:colId xmlns:a16="http://schemas.microsoft.com/office/drawing/2014/main" val="1236541557"/>
                    </a:ext>
                  </a:extLst>
                </a:gridCol>
                <a:gridCol w="2177390">
                  <a:extLst>
                    <a:ext uri="{9D8B030D-6E8A-4147-A177-3AD203B41FA5}">
                      <a16:colId xmlns:a16="http://schemas.microsoft.com/office/drawing/2014/main" val="3147058596"/>
                    </a:ext>
                  </a:extLst>
                </a:gridCol>
              </a:tblGrid>
              <a:tr h="109317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Ground Truth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68826"/>
                  </a:ext>
                </a:extLst>
              </a:tr>
              <a:tr h="8251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Model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58593"/>
                  </a:ext>
                </a:extLst>
              </a:tr>
              <a:tr h="10931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15397/16384 = </a:t>
                      </a:r>
                      <a:r>
                        <a:rPr lang="en-US" sz="2000" b="1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328/16384 = 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387772"/>
                  </a:ext>
                </a:extLst>
              </a:tr>
              <a:tr h="10931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298/16384 = 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361/16384 = </a:t>
                      </a:r>
                      <a:r>
                        <a:rPr lang="en-US" sz="2000" b="1" dirty="0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9918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A6F2D27-84ED-452D-B3EB-80489F1B0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2170"/>
              </p:ext>
            </p:extLst>
          </p:nvPr>
        </p:nvGraphicFramePr>
        <p:xfrm>
          <a:off x="8395339" y="284480"/>
          <a:ext cx="3580121" cy="1817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362">
                  <a:extLst>
                    <a:ext uri="{9D8B030D-6E8A-4147-A177-3AD203B41FA5}">
                      <a16:colId xmlns:a16="http://schemas.microsoft.com/office/drawing/2014/main" val="794739848"/>
                    </a:ext>
                  </a:extLst>
                </a:gridCol>
                <a:gridCol w="556136">
                  <a:extLst>
                    <a:ext uri="{9D8B030D-6E8A-4147-A177-3AD203B41FA5}">
                      <a16:colId xmlns:a16="http://schemas.microsoft.com/office/drawing/2014/main" val="3438234840"/>
                    </a:ext>
                  </a:extLst>
                </a:gridCol>
                <a:gridCol w="1140077">
                  <a:extLst>
                    <a:ext uri="{9D8B030D-6E8A-4147-A177-3AD203B41FA5}">
                      <a16:colId xmlns:a16="http://schemas.microsoft.com/office/drawing/2014/main" val="1236541557"/>
                    </a:ext>
                  </a:extLst>
                </a:gridCol>
                <a:gridCol w="1216546">
                  <a:extLst>
                    <a:ext uri="{9D8B030D-6E8A-4147-A177-3AD203B41FA5}">
                      <a16:colId xmlns:a16="http://schemas.microsoft.com/office/drawing/2014/main" val="3147058596"/>
                    </a:ext>
                  </a:extLst>
                </a:gridCol>
              </a:tblGrid>
              <a:tr h="4840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Ground Truth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68826"/>
                  </a:ext>
                </a:extLst>
              </a:tr>
              <a:tr h="365352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58593"/>
                  </a:ext>
                </a:extLst>
              </a:tr>
              <a:tr h="484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387772"/>
                  </a:ext>
                </a:extLst>
              </a:tr>
              <a:tr h="484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991809"/>
                  </a:ext>
                </a:extLst>
              </a:tr>
            </a:tbl>
          </a:graphicData>
        </a:graphic>
      </p:graphicFrame>
      <p:pic>
        <p:nvPicPr>
          <p:cNvPr id="25" name="Picture 2">
            <a:extLst>
              <a:ext uri="{FF2B5EF4-FFF2-40B4-BE49-F238E27FC236}">
                <a16:creationId xmlns:a16="http://schemas.microsoft.com/office/drawing/2014/main" id="{D87A7A22-B4C8-4641-B2FF-E6D10D05E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4" t="54372" r="467" b="1183"/>
          <a:stretch/>
        </p:blipFill>
        <p:spPr bwMode="auto">
          <a:xfrm>
            <a:off x="8738988" y="2820987"/>
            <a:ext cx="323647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2454003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1249C-F5B4-46FA-AE2B-C50D2C328EE9}"/>
              </a:ext>
            </a:extLst>
          </p:cNvPr>
          <p:cNvSpPr txBox="1"/>
          <p:nvPr/>
        </p:nvSpPr>
        <p:spPr>
          <a:xfrm>
            <a:off x="4167902" y="1231029"/>
            <a:ext cx="1692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Test Results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AFFF15A-C5D4-4A91-8193-242CDF740FBA}"/>
              </a:ext>
            </a:extLst>
          </p:cNvPr>
          <p:cNvGraphicFramePr>
            <a:graphicFrameLocks noGrp="1"/>
          </p:cNvGraphicFramePr>
          <p:nvPr/>
        </p:nvGraphicFramePr>
        <p:xfrm>
          <a:off x="1343123" y="1747520"/>
          <a:ext cx="6407750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54">
                  <a:extLst>
                    <a:ext uri="{9D8B030D-6E8A-4147-A177-3AD203B41FA5}">
                      <a16:colId xmlns:a16="http://schemas.microsoft.com/office/drawing/2014/main" val="794739848"/>
                    </a:ext>
                  </a:extLst>
                </a:gridCol>
                <a:gridCol w="723145">
                  <a:extLst>
                    <a:ext uri="{9D8B030D-6E8A-4147-A177-3AD203B41FA5}">
                      <a16:colId xmlns:a16="http://schemas.microsoft.com/office/drawing/2014/main" val="3438234840"/>
                    </a:ext>
                  </a:extLst>
                </a:gridCol>
                <a:gridCol w="2312761">
                  <a:extLst>
                    <a:ext uri="{9D8B030D-6E8A-4147-A177-3AD203B41FA5}">
                      <a16:colId xmlns:a16="http://schemas.microsoft.com/office/drawing/2014/main" val="1236541557"/>
                    </a:ext>
                  </a:extLst>
                </a:gridCol>
                <a:gridCol w="2177390">
                  <a:extLst>
                    <a:ext uri="{9D8B030D-6E8A-4147-A177-3AD203B41FA5}">
                      <a16:colId xmlns:a16="http://schemas.microsoft.com/office/drawing/2014/main" val="3147058596"/>
                    </a:ext>
                  </a:extLst>
                </a:gridCol>
              </a:tblGrid>
              <a:tr h="109317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Ground Truth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68826"/>
                  </a:ext>
                </a:extLst>
              </a:tr>
              <a:tr h="8251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Model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58593"/>
                  </a:ext>
                </a:extLst>
              </a:tr>
              <a:tr h="10931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15397/16384 = </a:t>
                      </a:r>
                      <a:r>
                        <a:rPr lang="en-US" sz="2000" b="1" dirty="0"/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328/16384 = 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387772"/>
                  </a:ext>
                </a:extLst>
              </a:tr>
              <a:tr h="10931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298/16384 = 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361/16384 = </a:t>
                      </a:r>
                      <a:r>
                        <a:rPr lang="en-US" sz="2000" b="1" dirty="0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9918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A6F2D27-84ED-452D-B3EB-80489F1B0868}"/>
              </a:ext>
            </a:extLst>
          </p:cNvPr>
          <p:cNvGraphicFramePr>
            <a:graphicFrameLocks noGrp="1"/>
          </p:cNvGraphicFramePr>
          <p:nvPr/>
        </p:nvGraphicFramePr>
        <p:xfrm>
          <a:off x="8395339" y="284480"/>
          <a:ext cx="3580121" cy="1817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362">
                  <a:extLst>
                    <a:ext uri="{9D8B030D-6E8A-4147-A177-3AD203B41FA5}">
                      <a16:colId xmlns:a16="http://schemas.microsoft.com/office/drawing/2014/main" val="794739848"/>
                    </a:ext>
                  </a:extLst>
                </a:gridCol>
                <a:gridCol w="556136">
                  <a:extLst>
                    <a:ext uri="{9D8B030D-6E8A-4147-A177-3AD203B41FA5}">
                      <a16:colId xmlns:a16="http://schemas.microsoft.com/office/drawing/2014/main" val="3438234840"/>
                    </a:ext>
                  </a:extLst>
                </a:gridCol>
                <a:gridCol w="1140077">
                  <a:extLst>
                    <a:ext uri="{9D8B030D-6E8A-4147-A177-3AD203B41FA5}">
                      <a16:colId xmlns:a16="http://schemas.microsoft.com/office/drawing/2014/main" val="1236541557"/>
                    </a:ext>
                  </a:extLst>
                </a:gridCol>
                <a:gridCol w="1216546">
                  <a:extLst>
                    <a:ext uri="{9D8B030D-6E8A-4147-A177-3AD203B41FA5}">
                      <a16:colId xmlns:a16="http://schemas.microsoft.com/office/drawing/2014/main" val="3147058596"/>
                    </a:ext>
                  </a:extLst>
                </a:gridCol>
              </a:tblGrid>
              <a:tr h="4840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Ground Truth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68826"/>
                  </a:ext>
                </a:extLst>
              </a:tr>
              <a:tr h="365352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58593"/>
                  </a:ext>
                </a:extLst>
              </a:tr>
              <a:tr h="484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387772"/>
                  </a:ext>
                </a:extLst>
              </a:tr>
              <a:tr h="484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991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4B8F72-4A04-42E1-A2A0-94F33A89C5E5}"/>
              </a:ext>
            </a:extLst>
          </p:cNvPr>
          <p:cNvSpPr txBox="1"/>
          <p:nvPr/>
        </p:nvSpPr>
        <p:spPr>
          <a:xfrm>
            <a:off x="8495930" y="2689934"/>
            <a:ext cx="2902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Accuracy   = 0.96</a:t>
            </a:r>
          </a:p>
          <a:p>
            <a:r>
              <a:rPr lang="en-US" sz="2800" dirty="0"/>
              <a:t>Sensitivity = 0.52 </a:t>
            </a:r>
          </a:p>
          <a:p>
            <a:r>
              <a:rPr lang="en-US" sz="2800" dirty="0"/>
              <a:t>Specificity = 0.98</a:t>
            </a:r>
          </a:p>
          <a:p>
            <a:r>
              <a:rPr lang="en-US" sz="2800" dirty="0"/>
              <a:t>Precision   = 0.55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62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3675334" cy="1325563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68658-30C9-4FDB-BFF0-7156A7D6A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825625"/>
            <a:ext cx="1178954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Created a model that yields 96% accuracy in detecting nuclei</a:t>
            </a:r>
          </a:p>
          <a:p>
            <a:r>
              <a:rPr lang="en-US" sz="3600" dirty="0"/>
              <a:t>Utilized past knowledge in ML </a:t>
            </a:r>
          </a:p>
          <a:p>
            <a:r>
              <a:rPr lang="en-US" sz="3600" dirty="0"/>
              <a:t>Imbalanced data – more negatives than positives</a:t>
            </a:r>
          </a:p>
          <a:p>
            <a:r>
              <a:rPr lang="en-US" sz="3600" dirty="0"/>
              <a:t>Spatial information is under utilized</a:t>
            </a:r>
          </a:p>
          <a:p>
            <a:r>
              <a:rPr lang="en-US" sz="3600" dirty="0"/>
              <a:t>Future: Convolutional Neural Networks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36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Cheek Cell Nucleus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6DB-E1BB-483C-8B18-AFFEE58F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495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Given spectral volume </a:t>
            </a:r>
          </a:p>
          <a:p>
            <a:pPr marL="0" indent="0">
              <a:buNone/>
            </a:pPr>
            <a:r>
              <a:rPr lang="en-US" sz="3600" dirty="0"/>
              <a:t>   (</a:t>
            </a:r>
            <a:r>
              <a:rPr lang="en-US" sz="3600" dirty="0" err="1"/>
              <a:t>x,y,z</a:t>
            </a:r>
            <a:r>
              <a:rPr lang="en-US" sz="3600" dirty="0"/>
              <a:t>, wavelength) cheek cells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Manually segmented nuclei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Use ML to automatically detect nuclei</a:t>
            </a:r>
          </a:p>
          <a:p>
            <a:endParaRPr lang="en-US" sz="3600" dirty="0"/>
          </a:p>
        </p:txBody>
      </p:sp>
      <p:pic>
        <p:nvPicPr>
          <p:cNvPr id="1026" name="Picture 2" descr="Image result for microscope">
            <a:extLst>
              <a:ext uri="{FF2B5EF4-FFF2-40B4-BE49-F238E27FC236}">
                <a16:creationId xmlns:a16="http://schemas.microsoft.com/office/drawing/2014/main" id="{EB035B0D-A831-4024-8E65-6A9193227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t="8547" r="19318" b="5735"/>
          <a:stretch/>
        </p:blipFill>
        <p:spPr bwMode="auto">
          <a:xfrm>
            <a:off x="6889072" y="-123489"/>
            <a:ext cx="5181600" cy="69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619"/>
            <a:ext cx="10515600" cy="1107996"/>
          </a:xfrm>
        </p:spPr>
        <p:txBody>
          <a:bodyPr/>
          <a:lstStyle/>
          <a:p>
            <a:r>
              <a:rPr lang="en-US" b="1" dirty="0"/>
              <a:t>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49113-9483-4A23-BFA2-56E3D4F11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5442" r="3016" b="3506"/>
          <a:stretch/>
        </p:blipFill>
        <p:spPr>
          <a:xfrm>
            <a:off x="2533797" y="930714"/>
            <a:ext cx="4599563" cy="453309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88350-B6B3-4DDE-B491-0E98AD6EF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0" t="5150" r="5046" b="5950"/>
          <a:stretch/>
        </p:blipFill>
        <p:spPr>
          <a:xfrm>
            <a:off x="1528094" y="1360146"/>
            <a:ext cx="4599563" cy="46179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0A03D-00D4-492A-ACAD-D62FBA3B8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19"/>
          <a:stretch/>
        </p:blipFill>
        <p:spPr>
          <a:xfrm>
            <a:off x="134570" y="1731703"/>
            <a:ext cx="5452263" cy="5105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01130-5CDA-4873-A730-40EB1D36B180}"/>
              </a:ext>
            </a:extLst>
          </p:cNvPr>
          <p:cNvSpPr/>
          <p:nvPr/>
        </p:nvSpPr>
        <p:spPr>
          <a:xfrm>
            <a:off x="675394" y="1789578"/>
            <a:ext cx="4625808" cy="46177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9D245E-0CB7-458A-9EF8-6600AA60018B}"/>
              </a:ext>
            </a:extLst>
          </p:cNvPr>
          <p:cNvCxnSpPr>
            <a:cxnSpLocks/>
          </p:cNvCxnSpPr>
          <p:nvPr/>
        </p:nvCxnSpPr>
        <p:spPr>
          <a:xfrm flipV="1">
            <a:off x="5900929" y="5714069"/>
            <a:ext cx="1365269" cy="7468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77BD3-F97D-404D-A69F-94F6F2F25731}"/>
                  </a:ext>
                </a:extLst>
              </p:cNvPr>
              <p:cNvSpPr txBox="1"/>
              <p:nvPr/>
            </p:nvSpPr>
            <p:spPr>
              <a:xfrm>
                <a:off x="6291282" y="5972002"/>
                <a:ext cx="11111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77BD3-F97D-404D-A69F-94F6F2F2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82" y="5972002"/>
                <a:ext cx="111117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619"/>
            <a:ext cx="10515600" cy="1107996"/>
          </a:xfrm>
        </p:spPr>
        <p:txBody>
          <a:bodyPr/>
          <a:lstStyle/>
          <a:p>
            <a:r>
              <a:rPr lang="en-US" b="1" dirty="0"/>
              <a:t>Input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49113-9483-4A23-BFA2-56E3D4F11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5442" r="3016" b="3506"/>
          <a:stretch/>
        </p:blipFill>
        <p:spPr>
          <a:xfrm>
            <a:off x="2533797" y="930714"/>
            <a:ext cx="4599563" cy="453309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88350-B6B3-4DDE-B491-0E98AD6EF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0" t="5150" r="5046" b="5950"/>
          <a:stretch/>
        </p:blipFill>
        <p:spPr>
          <a:xfrm>
            <a:off x="1528094" y="1360146"/>
            <a:ext cx="4599563" cy="46179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0A03D-00D4-492A-ACAD-D62FBA3B8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19"/>
          <a:stretch/>
        </p:blipFill>
        <p:spPr>
          <a:xfrm>
            <a:off x="134570" y="1731703"/>
            <a:ext cx="5452263" cy="5105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01130-5CDA-4873-A730-40EB1D36B180}"/>
              </a:ext>
            </a:extLst>
          </p:cNvPr>
          <p:cNvSpPr/>
          <p:nvPr/>
        </p:nvSpPr>
        <p:spPr>
          <a:xfrm>
            <a:off x="675394" y="1789578"/>
            <a:ext cx="4625808" cy="46177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9D245E-0CB7-458A-9EF8-6600AA60018B}"/>
              </a:ext>
            </a:extLst>
          </p:cNvPr>
          <p:cNvCxnSpPr>
            <a:cxnSpLocks/>
          </p:cNvCxnSpPr>
          <p:nvPr/>
        </p:nvCxnSpPr>
        <p:spPr>
          <a:xfrm flipV="1">
            <a:off x="5900929" y="5714069"/>
            <a:ext cx="1365269" cy="7468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77BD3-F97D-404D-A69F-94F6F2F25731}"/>
                  </a:ext>
                </a:extLst>
              </p:cNvPr>
              <p:cNvSpPr txBox="1"/>
              <p:nvPr/>
            </p:nvSpPr>
            <p:spPr>
              <a:xfrm>
                <a:off x="6291282" y="5972002"/>
                <a:ext cx="11111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77BD3-F97D-404D-A69F-94F6F2F2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82" y="5972002"/>
                <a:ext cx="111117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35203B-709A-4AAD-B7B4-06930B3F56E6}"/>
              </a:ext>
            </a:extLst>
          </p:cNvPr>
          <p:cNvSpPr txBox="1"/>
          <p:nvPr/>
        </p:nvSpPr>
        <p:spPr>
          <a:xfrm>
            <a:off x="7376470" y="2731266"/>
            <a:ext cx="8846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5D770-CBC7-4ED8-8185-DAE40E23B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630" y="1481868"/>
            <a:ext cx="3922856" cy="38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Preprocessing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6B917-EA22-4D56-8A7D-9A55E380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94" y="3907673"/>
            <a:ext cx="2823259" cy="2823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B9BE576-CC9C-4C8D-853F-A102D99AC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Reduce 101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frames to 3 chosen images 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   A) Variance of all frames over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B9BE576-CC9C-4C8D-853F-A102D99AC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  <a:blipFill>
                <a:blip r:embed="rId4"/>
                <a:stretch>
                  <a:fillRect l="-170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Preprocessing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5528C-F506-4AB6-872C-93569DE1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43" y="3870960"/>
            <a:ext cx="2922080" cy="2926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24102-48DD-4D76-9940-2EFAD3B6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94" y="3907673"/>
            <a:ext cx="2823259" cy="2823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8F2351-6B41-4B4C-9D86-E01A0B9B3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Reduce 101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frames to 3 chosen images 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   A) Variance of all frames over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3200" dirty="0"/>
                  <a:t>   B) FFT in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 domain and chose the most dominant frequency</a:t>
                </a:r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8F2351-6B41-4B4C-9D86-E01A0B9B3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  <a:blipFill>
                <a:blip r:embed="rId5"/>
                <a:stretch>
                  <a:fillRect l="-170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4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Preprocessing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B56DB-E1BB-483C-8B18-AFFEE58F4B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Reduce 101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frames to 3 chosen images 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   A) Variance of all frames over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3200" dirty="0"/>
                  <a:t>   B) FFT in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 domain and chose the most dominant frequency</a:t>
                </a:r>
              </a:p>
              <a:p>
                <a:pPr marL="457200" lvl="1" indent="0">
                  <a:buNone/>
                </a:pPr>
                <a:r>
                  <a:rPr lang="en-US" sz="3200" dirty="0"/>
                  <a:t>   C) Contrast adjusted and filtered version of (B)</a:t>
                </a:r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B56DB-E1BB-483C-8B18-AFFEE58F4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390" y="1571625"/>
                <a:ext cx="11065397" cy="4351338"/>
              </a:xfrm>
              <a:blipFill>
                <a:blip r:embed="rId3"/>
                <a:stretch>
                  <a:fillRect l="-170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D09203-DEEB-4F71-B794-2C78120D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43" y="3870960"/>
            <a:ext cx="2922080" cy="2926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0EB52-4F39-4E52-8E59-4FE3B01B6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044" y="3915294"/>
            <a:ext cx="2849448" cy="2853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79EBA5-E4B5-4C9C-99DC-F05365430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494" y="3907673"/>
            <a:ext cx="2823259" cy="28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6DB-E1BB-483C-8B18-AFFEE58F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571625"/>
            <a:ext cx="11466010" cy="4351338"/>
          </a:xfrm>
        </p:spPr>
        <p:txBody>
          <a:bodyPr>
            <a:normAutofit/>
          </a:bodyPr>
          <a:lstStyle/>
          <a:p>
            <a:pPr marL="971550" lvl="1" indent="-514350">
              <a:buAutoNum type="arabicPeriod"/>
            </a:pPr>
            <a:r>
              <a:rPr lang="en-US" sz="3200" dirty="0"/>
              <a:t>Polynomial basis functions on 3 normalized input parameters </a:t>
            </a:r>
          </a:p>
          <a:p>
            <a:pPr marL="971550" lvl="1" indent="-514350">
              <a:buAutoNum type="arabicPeriod"/>
            </a:pPr>
            <a:r>
              <a:rPr lang="en-US" sz="3200" dirty="0"/>
              <a:t>Had 10 images, held out 1 to train the number of features</a:t>
            </a:r>
          </a:p>
          <a:p>
            <a:pPr marL="971550" lvl="1" indent="-514350">
              <a:buAutoNum type="arabicPeriod"/>
            </a:pPr>
            <a:r>
              <a:rPr lang="en-US" sz="3200" dirty="0"/>
              <a:t>Least squares to compute weights</a:t>
            </a:r>
          </a:p>
          <a:p>
            <a:pPr marL="971550" lvl="1" indent="-514350">
              <a:buAutoNum type="arabicPeriod"/>
            </a:pPr>
            <a:r>
              <a:rPr lang="en-US" sz="3200" dirty="0"/>
              <a:t>Computed error as follows:</a:t>
            </a:r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7FAFD-2477-4E2B-A9C5-CF907746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11" y="3926840"/>
            <a:ext cx="8704778" cy="1722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FF2-7E4B-4AFC-869F-BF03D99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88287"/>
            <a:ext cx="10515600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6DB-E1BB-483C-8B18-AFFEE58F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571625"/>
            <a:ext cx="11065397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  <a:p>
            <a:pPr marL="971550" lvl="1" indent="-514350">
              <a:buAutoNum type="arabicPeriod"/>
            </a:pP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7E28-C186-425D-A069-D3747C4979A7}"/>
              </a:ext>
            </a:extLst>
          </p:cNvPr>
          <p:cNvSpPr/>
          <p:nvPr/>
        </p:nvSpPr>
        <p:spPr>
          <a:xfrm>
            <a:off x="10027920" y="5008880"/>
            <a:ext cx="314960" cy="27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ARAMETERS">
            <a:hlinkClick r:id="" action="ppaction://media"/>
            <a:extLst>
              <a:ext uri="{FF2B5EF4-FFF2-40B4-BE49-F238E27FC236}">
                <a16:creationId xmlns:a16="http://schemas.microsoft.com/office/drawing/2014/main" id="{8B9C343D-E9BF-4F40-842D-251B19B17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0265" y="549901"/>
            <a:ext cx="8143592" cy="61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"/>
    </mc:Choice>
    <mc:Fallback xmlns="">
      <p:transition spd="slow" advTm="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309</Words>
  <Application>Microsoft Office PowerPoint</Application>
  <PresentationFormat>Widescreen</PresentationFormat>
  <Paragraphs>118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EECS 475: Final Project</vt:lpstr>
      <vt:lpstr>Cheek Cell Nucleus Detection</vt:lpstr>
      <vt:lpstr>Input Data</vt:lpstr>
      <vt:lpstr>Input Data</vt:lpstr>
      <vt:lpstr>Preprocessing Steps</vt:lpstr>
      <vt:lpstr>Preprocessing Steps</vt:lpstr>
      <vt:lpstr>Preprocessing Steps</vt:lpstr>
      <vt:lpstr>Algorithm</vt:lpstr>
      <vt:lpstr>Results</vt:lpstr>
      <vt:lpstr>Results</vt:lpstr>
      <vt:lpstr>Results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Eid</dc:creator>
  <cp:lastModifiedBy>Aya Eid</cp:lastModifiedBy>
  <cp:revision>19</cp:revision>
  <dcterms:created xsi:type="dcterms:W3CDTF">2019-06-14T22:34:53Z</dcterms:created>
  <dcterms:modified xsi:type="dcterms:W3CDTF">2020-08-07T22:37:43Z</dcterms:modified>
</cp:coreProperties>
</file>